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2" r:id="rId1"/>
  </p:sldMasterIdLst>
  <p:notesMasterIdLst>
    <p:notesMasterId r:id="rId29"/>
  </p:notesMasterIdLst>
  <p:handoutMasterIdLst>
    <p:handoutMasterId r:id="rId30"/>
  </p:handoutMasterIdLst>
  <p:sldIdLst>
    <p:sldId id="270" r:id="rId2"/>
    <p:sldId id="271" r:id="rId3"/>
    <p:sldId id="272" r:id="rId4"/>
    <p:sldId id="293" r:id="rId5"/>
    <p:sldId id="274" r:id="rId6"/>
    <p:sldId id="275" r:id="rId7"/>
    <p:sldId id="273" r:id="rId8"/>
    <p:sldId id="287" r:id="rId9"/>
    <p:sldId id="288" r:id="rId10"/>
    <p:sldId id="276" r:id="rId11"/>
    <p:sldId id="277" r:id="rId12"/>
    <p:sldId id="278" r:id="rId13"/>
    <p:sldId id="279" r:id="rId14"/>
    <p:sldId id="289" r:id="rId15"/>
    <p:sldId id="290" r:id="rId16"/>
    <p:sldId id="291" r:id="rId17"/>
    <p:sldId id="280" r:id="rId18"/>
    <p:sldId id="281" r:id="rId19"/>
    <p:sldId id="282" r:id="rId20"/>
    <p:sldId id="292" r:id="rId21"/>
    <p:sldId id="283" r:id="rId22"/>
    <p:sldId id="284" r:id="rId23"/>
    <p:sldId id="285" r:id="rId24"/>
    <p:sldId id="294" r:id="rId25"/>
    <p:sldId id="295" r:id="rId26"/>
    <p:sldId id="296" r:id="rId27"/>
    <p:sldId id="29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4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78" y="90"/>
      </p:cViewPr>
      <p:guideLst>
        <p:guide orient="horz" pos="2160"/>
        <p:guide pos="3840"/>
        <p:guide orient="horz" pos="39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1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1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58A-4C20-95EB-88538EF56BC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2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2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58A-4C20-95EB-88538EF56BC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3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3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58A-4C20-95EB-88538EF56BC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77600.789999999994</c:v>
                </c:pt>
                <c:pt idx="1">
                  <c:v>81715.09</c:v>
                </c:pt>
                <c:pt idx="2">
                  <c:v>4114.3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8C-4D31-8108-5EC50C77CA9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202</a:t>
            </a:r>
            <a:r>
              <a:rPr lang="ru-RU" dirty="0"/>
              <a:t>5 год</a:t>
            </a:r>
          </a:p>
          <a:p>
            <a:pPr>
              <a:defRPr/>
            </a:pP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1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1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671-4734-8C08-9A16237701D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2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2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8FF-43D8-8DA6-8B4CCBCA992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3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3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8FF-43D8-8DA6-8B4CCBCA992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76380.42</c:v>
                </c:pt>
                <c:pt idx="1">
                  <c:v>77759.92</c:v>
                </c:pt>
                <c:pt idx="2">
                  <c:v>1379.5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71-4734-8C08-9A16237701D1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 год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1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1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B07-4A14-B9A6-120D17ED4D5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2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2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B07-4A14-B9A6-120D17ED4D5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3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3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B07-4A14-B9A6-120D17ED4D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64790.38</c:v>
                </c:pt>
                <c:pt idx="1">
                  <c:v>67479.960000000006</c:v>
                </c:pt>
                <c:pt idx="2">
                  <c:v>2689.58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DB-4975-9256-4C64D55C6FA2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4000"/>
                    <a:satMod val="103000"/>
                    <a:lumMod val="102000"/>
                  </a:schemeClr>
                </a:gs>
                <a:gs pos="50000">
                  <a:schemeClr val="accent1">
                    <a:shade val="100000"/>
                    <a:satMod val="110000"/>
                    <a:lumMod val="100000"/>
                  </a:schemeClr>
                </a:gs>
                <a:gs pos="100000">
                  <a:schemeClr val="accent1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Налогговые</c:v>
                </c:pt>
                <c:pt idx="1">
                  <c:v>Неналоговые</c:v>
                </c:pt>
                <c:pt idx="2">
                  <c:v>Дотации</c:v>
                </c:pt>
                <c:pt idx="3">
                  <c:v>Субсидии</c:v>
                </c:pt>
                <c:pt idx="4">
                  <c:v>Субвенции</c:v>
                </c:pt>
                <c:pt idx="5">
                  <c:v>МБТ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40053.699999999997</c:v>
                </c:pt>
                <c:pt idx="1">
                  <c:v>1134.06</c:v>
                </c:pt>
                <c:pt idx="2">
                  <c:v>23042.2</c:v>
                </c:pt>
                <c:pt idx="3">
                  <c:v>12738.81</c:v>
                </c:pt>
                <c:pt idx="4">
                  <c:v>332.02</c:v>
                </c:pt>
                <c:pt idx="5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BB-4BAB-8611-BE4D3A561F6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 ГОД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4000"/>
                    <a:satMod val="103000"/>
                    <a:lumMod val="102000"/>
                  </a:schemeClr>
                </a:gs>
                <a:gs pos="50000">
                  <a:schemeClr val="accent2">
                    <a:shade val="100000"/>
                    <a:satMod val="110000"/>
                    <a:lumMod val="100000"/>
                  </a:schemeClr>
                </a:gs>
                <a:gs pos="100000">
                  <a:schemeClr val="accent2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Налогговые</c:v>
                </c:pt>
                <c:pt idx="1">
                  <c:v>Неналоговые</c:v>
                </c:pt>
                <c:pt idx="2">
                  <c:v>Дотации</c:v>
                </c:pt>
                <c:pt idx="3">
                  <c:v>Субсидии</c:v>
                </c:pt>
                <c:pt idx="4">
                  <c:v>Субвенции</c:v>
                </c:pt>
                <c:pt idx="5">
                  <c:v>МБТ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40639.800000000003</c:v>
                </c:pt>
                <c:pt idx="1">
                  <c:v>1134.06</c:v>
                </c:pt>
                <c:pt idx="2">
                  <c:v>22082.799999999999</c:v>
                </c:pt>
                <c:pt idx="3">
                  <c:v>11880.33</c:v>
                </c:pt>
                <c:pt idx="4">
                  <c:v>343.42</c:v>
                </c:pt>
                <c:pt idx="5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BB-4BAB-8611-BE4D3A561F6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 ГОД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4000"/>
                    <a:satMod val="103000"/>
                    <a:lumMod val="102000"/>
                  </a:schemeClr>
                </a:gs>
                <a:gs pos="50000">
                  <a:schemeClr val="accent3">
                    <a:shade val="100000"/>
                    <a:satMod val="110000"/>
                    <a:lumMod val="100000"/>
                  </a:schemeClr>
                </a:gs>
                <a:gs pos="100000">
                  <a:schemeClr val="accent3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Налогговые</c:v>
                </c:pt>
                <c:pt idx="1">
                  <c:v>Неналоговые</c:v>
                </c:pt>
                <c:pt idx="2">
                  <c:v>Дотации</c:v>
                </c:pt>
                <c:pt idx="3">
                  <c:v>Субсидии</c:v>
                </c:pt>
                <c:pt idx="4">
                  <c:v>Субвенции</c:v>
                </c:pt>
                <c:pt idx="5">
                  <c:v>МБТ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41295.5</c:v>
                </c:pt>
                <c:pt idx="1">
                  <c:v>1134.06</c:v>
                </c:pt>
                <c:pt idx="2">
                  <c:v>20712.599999999999</c:v>
                </c:pt>
                <c:pt idx="3">
                  <c:v>1644.7</c:v>
                </c:pt>
                <c:pt idx="4">
                  <c:v>3.52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BB-4BAB-8611-BE4D3A561F6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09910703"/>
        <c:axId val="209904879"/>
      </c:barChart>
      <c:catAx>
        <c:axId val="209910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9904879"/>
        <c:crosses val="autoZero"/>
        <c:auto val="1"/>
        <c:lblAlgn val="ctr"/>
        <c:lblOffset val="100"/>
        <c:noMultiLvlLbl val="0"/>
      </c:catAx>
      <c:valAx>
        <c:axId val="209904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99107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20242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4000"/>
                    <a:satMod val="103000"/>
                    <a:lumMod val="102000"/>
                  </a:schemeClr>
                </a:gs>
                <a:gs pos="50000">
                  <a:schemeClr val="accent6">
                    <a:shade val="100000"/>
                    <a:satMod val="110000"/>
                    <a:lumMod val="100000"/>
                  </a:schemeClr>
                </a:gs>
                <a:gs pos="100000">
                  <a:schemeClr val="accent6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Акцизы</c:v>
                </c:pt>
                <c:pt idx="2">
                  <c:v>ЕСХН</c:v>
                </c:pt>
                <c:pt idx="3">
                  <c:v>НИФЛ</c:v>
                </c:pt>
                <c:pt idx="4">
                  <c:v>Земельный налог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5222.8999999999996</c:v>
                </c:pt>
                <c:pt idx="1">
                  <c:v>5145</c:v>
                </c:pt>
                <c:pt idx="2">
                  <c:v>286.8</c:v>
                </c:pt>
                <c:pt idx="3">
                  <c:v>4449</c:v>
                </c:pt>
                <c:pt idx="4">
                  <c:v>24950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8C-485F-B7C6-F13CF460B74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4000"/>
                    <a:satMod val="103000"/>
                    <a:lumMod val="102000"/>
                  </a:schemeClr>
                </a:gs>
                <a:gs pos="50000">
                  <a:schemeClr val="accent5">
                    <a:shade val="100000"/>
                    <a:satMod val="110000"/>
                    <a:lumMod val="100000"/>
                  </a:schemeClr>
                </a:gs>
                <a:gs pos="100000">
                  <a:schemeClr val="accent5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Акцизы</c:v>
                </c:pt>
                <c:pt idx="2">
                  <c:v>ЕСХН</c:v>
                </c:pt>
                <c:pt idx="3">
                  <c:v>НИФЛ</c:v>
                </c:pt>
                <c:pt idx="4">
                  <c:v>Земельный налог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5494.5</c:v>
                </c:pt>
                <c:pt idx="1">
                  <c:v>5460</c:v>
                </c:pt>
                <c:pt idx="2">
                  <c:v>286.8</c:v>
                </c:pt>
                <c:pt idx="3">
                  <c:v>4449</c:v>
                </c:pt>
                <c:pt idx="4">
                  <c:v>24950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8C-485F-B7C6-F13CF460B74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4000"/>
                    <a:satMod val="103000"/>
                    <a:lumMod val="102000"/>
                  </a:schemeClr>
                </a:gs>
                <a:gs pos="50000">
                  <a:schemeClr val="accent4">
                    <a:shade val="100000"/>
                    <a:satMod val="110000"/>
                    <a:lumMod val="100000"/>
                  </a:schemeClr>
                </a:gs>
                <a:gs pos="100000">
                  <a:schemeClr val="accent4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Акцизы</c:v>
                </c:pt>
                <c:pt idx="2">
                  <c:v>ЕСХН</c:v>
                </c:pt>
                <c:pt idx="3">
                  <c:v>НИФЛ</c:v>
                </c:pt>
                <c:pt idx="4">
                  <c:v>Земельный налог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5780.2</c:v>
                </c:pt>
                <c:pt idx="1">
                  <c:v>5830</c:v>
                </c:pt>
                <c:pt idx="2">
                  <c:v>286.8</c:v>
                </c:pt>
                <c:pt idx="3">
                  <c:v>4449</c:v>
                </c:pt>
                <c:pt idx="4">
                  <c:v>24950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8C-485F-B7C6-F13CF460B7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211377855"/>
        <c:axId val="211374943"/>
        <c:axId val="0"/>
      </c:bar3DChart>
      <c:catAx>
        <c:axId val="211377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374943"/>
        <c:crosses val="autoZero"/>
        <c:auto val="1"/>
        <c:lblAlgn val="ctr"/>
        <c:lblOffset val="100"/>
        <c:noMultiLvlLbl val="0"/>
      </c:catAx>
      <c:valAx>
        <c:axId val="2113749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377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4000"/>
                    <a:satMod val="103000"/>
                    <a:lumMod val="102000"/>
                  </a:schemeClr>
                </a:gs>
                <a:gs pos="50000">
                  <a:schemeClr val="accent1">
                    <a:shade val="100000"/>
                    <a:satMod val="110000"/>
                    <a:lumMod val="100000"/>
                  </a:schemeClr>
                </a:gs>
                <a:gs pos="100000">
                  <a:schemeClr val="accent1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Доходы от сдачи в аренду имущества</c:v>
                </c:pt>
                <c:pt idx="1">
                  <c:v>Прочие поступления от использования имущества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134.06</c:v>
                </c:pt>
                <c:pt idx="1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E9-4ADF-8088-87E1F6E9049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4000"/>
                    <a:satMod val="103000"/>
                    <a:lumMod val="102000"/>
                  </a:schemeClr>
                </a:gs>
                <a:gs pos="50000">
                  <a:schemeClr val="accent2">
                    <a:shade val="100000"/>
                    <a:satMod val="110000"/>
                    <a:lumMod val="100000"/>
                  </a:schemeClr>
                </a:gs>
                <a:gs pos="100000">
                  <a:schemeClr val="accent2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Доходы от сдачи в аренду имущества</c:v>
                </c:pt>
                <c:pt idx="1">
                  <c:v>Прочие поступления от использования имущества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134.06</c:v>
                </c:pt>
                <c:pt idx="1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E9-4ADF-8088-87E1F6E9049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4000"/>
                    <a:satMod val="103000"/>
                    <a:lumMod val="102000"/>
                  </a:schemeClr>
                </a:gs>
                <a:gs pos="50000">
                  <a:schemeClr val="accent3">
                    <a:shade val="100000"/>
                    <a:satMod val="110000"/>
                    <a:lumMod val="100000"/>
                  </a:schemeClr>
                </a:gs>
                <a:gs pos="100000">
                  <a:schemeClr val="accent3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Доходы от сдачи в аренду имущества</c:v>
                </c:pt>
                <c:pt idx="1">
                  <c:v>Прочие поступления от использования имущества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134.06</c:v>
                </c:pt>
                <c:pt idx="1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E9-4ADF-8088-87E1F6E9049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6986095"/>
        <c:axId val="186986927"/>
        <c:axId val="267349343"/>
      </c:bar3DChart>
      <c:catAx>
        <c:axId val="186986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986927"/>
        <c:crosses val="autoZero"/>
        <c:auto val="1"/>
        <c:lblAlgn val="ctr"/>
        <c:lblOffset val="100"/>
        <c:noMultiLvlLbl val="0"/>
      </c:catAx>
      <c:valAx>
        <c:axId val="186986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986095"/>
        <c:crosses val="autoZero"/>
        <c:crossBetween val="between"/>
      </c:valAx>
      <c:serAx>
        <c:axId val="267349343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986927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4000"/>
                    <a:satMod val="103000"/>
                    <a:lumMod val="102000"/>
                  </a:schemeClr>
                </a:gs>
                <a:gs pos="50000">
                  <a:schemeClr val="accent1">
                    <a:shade val="100000"/>
                    <a:satMod val="110000"/>
                    <a:lumMod val="100000"/>
                  </a:schemeClr>
                </a:gs>
                <a:gs pos="100000">
                  <a:schemeClr val="accent1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МБТ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23042.2</c:v>
                </c:pt>
                <c:pt idx="1">
                  <c:v>12738.81</c:v>
                </c:pt>
                <c:pt idx="2">
                  <c:v>332.02</c:v>
                </c:pt>
                <c:pt idx="3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A3-4389-8B36-D80A9D7BF4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4000"/>
                    <a:satMod val="103000"/>
                    <a:lumMod val="102000"/>
                  </a:schemeClr>
                </a:gs>
                <a:gs pos="50000">
                  <a:schemeClr val="accent2">
                    <a:shade val="100000"/>
                    <a:satMod val="110000"/>
                    <a:lumMod val="100000"/>
                  </a:schemeClr>
                </a:gs>
                <a:gs pos="100000">
                  <a:schemeClr val="accent2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МБТ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22082.799999999999</c:v>
                </c:pt>
                <c:pt idx="1">
                  <c:v>11880.33</c:v>
                </c:pt>
                <c:pt idx="2">
                  <c:v>343.42</c:v>
                </c:pt>
                <c:pt idx="3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A3-4389-8B36-D80A9D7BF4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4000"/>
                    <a:satMod val="103000"/>
                    <a:lumMod val="102000"/>
                  </a:schemeClr>
                </a:gs>
                <a:gs pos="50000">
                  <a:schemeClr val="accent3">
                    <a:shade val="100000"/>
                    <a:satMod val="110000"/>
                    <a:lumMod val="100000"/>
                  </a:schemeClr>
                </a:gs>
                <a:gs pos="100000">
                  <a:schemeClr val="accent3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МБТ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20712.599999999999</c:v>
                </c:pt>
                <c:pt idx="1">
                  <c:v>1644.7</c:v>
                </c:pt>
                <c:pt idx="2">
                  <c:v>3.52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A3-4389-8B36-D80A9D7BF42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0519215"/>
        <c:axId val="40508815"/>
        <c:axId val="0"/>
      </c:bar3DChart>
      <c:catAx>
        <c:axId val="4051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508815"/>
        <c:crosses val="autoZero"/>
        <c:auto val="1"/>
        <c:lblAlgn val="ctr"/>
        <c:lblOffset val="100"/>
        <c:noMultiLvlLbl val="0"/>
      </c:catAx>
      <c:valAx>
        <c:axId val="40508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519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1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1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322A-4F8A-AE8C-415D2EDA170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2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2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322A-4F8A-AE8C-415D2EDA170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3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3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322A-4F8A-AE8C-415D2EDA170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4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4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322A-4F8A-AE8C-415D2EDA1707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5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5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322A-4F8A-AE8C-415D2EDA1707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6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6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322A-4F8A-AE8C-415D2EDA1707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1">
                      <a:lumMod val="60000"/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1">
                      <a:lumMod val="60000"/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322A-4F8A-AE8C-415D2EDA1707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2">
                      <a:lumMod val="60000"/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2">
                      <a:lumMod val="60000"/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322A-4F8A-AE8C-415D2EDA1707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3">
                      <a:lumMod val="60000"/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3">
                      <a:lumMod val="60000"/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322A-4F8A-AE8C-415D2EDA1707}"/>
              </c:ext>
            </c:extLst>
          </c:dPt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</c:v>
                </c:pt>
                <c:pt idx="3">
                  <c:v>Национальная экономика</c:v>
                </c:pt>
                <c:pt idx="4">
                  <c:v>ЖКХ</c:v>
                </c:pt>
                <c:pt idx="5">
                  <c:v>Образование</c:v>
                </c:pt>
                <c:pt idx="6">
                  <c:v>Культура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23659.49</c:v>
                </c:pt>
                <c:pt idx="1">
                  <c:v>328.5</c:v>
                </c:pt>
                <c:pt idx="2">
                  <c:v>500</c:v>
                </c:pt>
                <c:pt idx="3">
                  <c:v>7776</c:v>
                </c:pt>
                <c:pt idx="4">
                  <c:v>32880.51</c:v>
                </c:pt>
                <c:pt idx="5">
                  <c:v>917.43</c:v>
                </c:pt>
                <c:pt idx="6">
                  <c:v>13711.8</c:v>
                </c:pt>
                <c:pt idx="7">
                  <c:v>941.36</c:v>
                </c:pt>
                <c:pt idx="8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77-44C7-9B3C-F75169F2A1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269BC4-8E1E-46FA-8FEB-2AAA86F53801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1D621E-1F39-4CD2-B297-3B86CCFEEBB1}">
      <dgm:prSet/>
      <dgm:spPr/>
      <dgm:t>
        <a:bodyPr/>
        <a:lstStyle/>
        <a:p>
          <a:r>
            <a:rPr lang="ru-RU" dirty="0"/>
            <a:t>Обеспечение устойчивого сокращения непригодного для проживания жилого фонда:</a:t>
          </a:r>
        </a:p>
        <a:p>
          <a:r>
            <a:rPr lang="ru-RU" dirty="0"/>
            <a:t>29 999,99тысяч рублей</a:t>
          </a:r>
        </a:p>
      </dgm:t>
    </dgm:pt>
    <dgm:pt modelId="{DBECC082-2AC7-4F73-A3BA-31E4F875FAE7}" type="parTrans" cxnId="{87C0644B-9280-4C23-8A8D-C44FE6F3DD60}">
      <dgm:prSet/>
      <dgm:spPr/>
      <dgm:t>
        <a:bodyPr/>
        <a:lstStyle/>
        <a:p>
          <a:endParaRPr lang="ru-RU"/>
        </a:p>
      </dgm:t>
    </dgm:pt>
    <dgm:pt modelId="{A3E4BB28-5C00-4E16-8561-B505269AB2FB}" type="sibTrans" cxnId="{87C0644B-9280-4C23-8A8D-C44FE6F3DD60}">
      <dgm:prSet/>
      <dgm:spPr/>
      <dgm:t>
        <a:bodyPr/>
        <a:lstStyle/>
        <a:p>
          <a:endParaRPr lang="ru-RU"/>
        </a:p>
      </dgm:t>
    </dgm:pt>
    <dgm:pt modelId="{D2A7B4C1-4277-4C03-8603-68522E209238}">
      <dgm:prSet/>
      <dgm:spPr/>
      <dgm:t>
        <a:bodyPr/>
        <a:lstStyle/>
        <a:p>
          <a:r>
            <a:rPr lang="ru-RU" dirty="0"/>
            <a:t>Реализация комплекса мероприятий по борьбе с борщевиком Сосновского на территориях муниципальных образований Ленинградской области:</a:t>
          </a:r>
        </a:p>
        <a:p>
          <a:r>
            <a:rPr lang="ru-RU" dirty="0"/>
            <a:t>594,37 тысяч рублей</a:t>
          </a:r>
        </a:p>
      </dgm:t>
    </dgm:pt>
    <dgm:pt modelId="{5308CD6B-AD9F-4BBF-9DBC-6A7F9A848028}" type="parTrans" cxnId="{F0B3CD24-B298-4DAC-998C-7F426A954583}">
      <dgm:prSet/>
      <dgm:spPr/>
      <dgm:t>
        <a:bodyPr/>
        <a:lstStyle/>
        <a:p>
          <a:endParaRPr lang="ru-RU"/>
        </a:p>
      </dgm:t>
    </dgm:pt>
    <dgm:pt modelId="{343C2137-B6A8-4B97-841C-FDA03CE9FF71}" type="sibTrans" cxnId="{F0B3CD24-B298-4DAC-998C-7F426A954583}">
      <dgm:prSet/>
      <dgm:spPr/>
      <dgm:t>
        <a:bodyPr/>
        <a:lstStyle/>
        <a:p>
          <a:endParaRPr lang="ru-RU"/>
        </a:p>
      </dgm:t>
    </dgm:pt>
    <dgm:pt modelId="{1C024376-0A65-44D6-9C17-40B0F0837CE9}" type="pres">
      <dgm:prSet presAssocID="{DA269BC4-8E1E-46FA-8FEB-2AAA86F53801}" presName="Name0" presStyleCnt="0">
        <dgm:presLayoutVars>
          <dgm:dir/>
          <dgm:resizeHandles val="exact"/>
        </dgm:presLayoutVars>
      </dgm:prSet>
      <dgm:spPr/>
    </dgm:pt>
    <dgm:pt modelId="{C0A286F0-BFA2-45DA-9C67-872F0796893A}" type="pres">
      <dgm:prSet presAssocID="{AC1D621E-1F39-4CD2-B297-3B86CCFEEBB1}" presName="composite" presStyleCnt="0"/>
      <dgm:spPr/>
    </dgm:pt>
    <dgm:pt modelId="{B7150B23-169B-4597-B512-9484689AD678}" type="pres">
      <dgm:prSet presAssocID="{AC1D621E-1F39-4CD2-B297-3B86CCFEEBB1}" presName="rect1" presStyleLbl="trAlignAcc1" presStyleIdx="0" presStyleCnt="2" custScaleX="74539" custLinFactNeighborX="8957" custLinFactNeighborY="-1794">
        <dgm:presLayoutVars>
          <dgm:bulletEnabled val="1"/>
        </dgm:presLayoutVars>
      </dgm:prSet>
      <dgm:spPr/>
    </dgm:pt>
    <dgm:pt modelId="{2E639A1E-113D-4C74-90D0-7AC0ADC64AA6}" type="pres">
      <dgm:prSet presAssocID="{AC1D621E-1F39-4CD2-B297-3B86CCFEEBB1}" presName="rect2" presStyleLbl="fgImgPlace1" presStyleIdx="0" presStyleCnt="2" custScaleX="176792" custLinFactNeighborX="-33327" custLinFactNeighborY="966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65000" b="-65000"/>
          </a:stretch>
        </a:blipFill>
      </dgm:spPr>
      <dgm:extLst>
        <a:ext uri="{E40237B7-FDA0-4F09-8148-C483321AD2D9}">
          <dgm14:cNvPr xmlns:dgm14="http://schemas.microsoft.com/office/drawing/2010/diagram" id="0" name="" descr="Загородная сцена"/>
        </a:ext>
      </dgm:extLst>
    </dgm:pt>
    <dgm:pt modelId="{896B289E-FDCF-48C1-AE66-536464F12778}" type="pres">
      <dgm:prSet presAssocID="{A3E4BB28-5C00-4E16-8561-B505269AB2FB}" presName="sibTrans" presStyleCnt="0"/>
      <dgm:spPr/>
    </dgm:pt>
    <dgm:pt modelId="{DECBA5BD-5EF0-49C1-95B8-B0D00B3DCCD6}" type="pres">
      <dgm:prSet presAssocID="{D2A7B4C1-4277-4C03-8603-68522E209238}" presName="composite" presStyleCnt="0"/>
      <dgm:spPr/>
    </dgm:pt>
    <dgm:pt modelId="{0C46FB06-DDBB-4CFF-8F48-17F5E7A343A3}" type="pres">
      <dgm:prSet presAssocID="{D2A7B4C1-4277-4C03-8603-68522E209238}" presName="rect1" presStyleLbl="trAlignAcc1" presStyleIdx="1" presStyleCnt="2" custScaleX="73864" custLinFactNeighborX="9345" custLinFactNeighborY="-14951">
        <dgm:presLayoutVars>
          <dgm:bulletEnabled val="1"/>
        </dgm:presLayoutVars>
      </dgm:prSet>
      <dgm:spPr/>
    </dgm:pt>
    <dgm:pt modelId="{02894E68-0DC3-42B3-BAFA-E7AF889A59D5}" type="pres">
      <dgm:prSet presAssocID="{D2A7B4C1-4277-4C03-8603-68522E209238}" presName="rect2" presStyleLbl="fgImgPlace1" presStyleIdx="1" presStyleCnt="2" custScaleX="175579" custLinFactNeighborX="-31833" custLinFactNeighborY="-524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Пейзаж леса"/>
        </a:ext>
      </dgm:extLst>
    </dgm:pt>
  </dgm:ptLst>
  <dgm:cxnLst>
    <dgm:cxn modelId="{DED7C01D-E4B9-444D-871B-B07B5F9F5E58}" type="presOf" srcId="{DA269BC4-8E1E-46FA-8FEB-2AAA86F53801}" destId="{1C024376-0A65-44D6-9C17-40B0F0837CE9}" srcOrd="0" destOrd="0" presId="urn:microsoft.com/office/officeart/2008/layout/PictureStrips"/>
    <dgm:cxn modelId="{F0B3CD24-B298-4DAC-998C-7F426A954583}" srcId="{DA269BC4-8E1E-46FA-8FEB-2AAA86F53801}" destId="{D2A7B4C1-4277-4C03-8603-68522E209238}" srcOrd="1" destOrd="0" parTransId="{5308CD6B-AD9F-4BBF-9DBC-6A7F9A848028}" sibTransId="{343C2137-B6A8-4B97-841C-FDA03CE9FF71}"/>
    <dgm:cxn modelId="{87C0644B-9280-4C23-8A8D-C44FE6F3DD60}" srcId="{DA269BC4-8E1E-46FA-8FEB-2AAA86F53801}" destId="{AC1D621E-1F39-4CD2-B297-3B86CCFEEBB1}" srcOrd="0" destOrd="0" parTransId="{DBECC082-2AC7-4F73-A3BA-31E4F875FAE7}" sibTransId="{A3E4BB28-5C00-4E16-8561-B505269AB2FB}"/>
    <dgm:cxn modelId="{33A33485-AA1E-4C54-8B19-D9B20F3AEBC2}" type="presOf" srcId="{D2A7B4C1-4277-4C03-8603-68522E209238}" destId="{0C46FB06-DDBB-4CFF-8F48-17F5E7A343A3}" srcOrd="0" destOrd="0" presId="urn:microsoft.com/office/officeart/2008/layout/PictureStrips"/>
    <dgm:cxn modelId="{2E03E49E-1E55-4B96-88DC-841910EF9E27}" type="presOf" srcId="{AC1D621E-1F39-4CD2-B297-3B86CCFEEBB1}" destId="{B7150B23-169B-4597-B512-9484689AD678}" srcOrd="0" destOrd="0" presId="urn:microsoft.com/office/officeart/2008/layout/PictureStrips"/>
    <dgm:cxn modelId="{24D50BA1-263D-44E1-9E9D-55CF68DEC214}" type="presParOf" srcId="{1C024376-0A65-44D6-9C17-40B0F0837CE9}" destId="{C0A286F0-BFA2-45DA-9C67-872F0796893A}" srcOrd="0" destOrd="0" presId="urn:microsoft.com/office/officeart/2008/layout/PictureStrips"/>
    <dgm:cxn modelId="{FBC44145-5A13-45AC-ADE0-9B3CF93345A9}" type="presParOf" srcId="{C0A286F0-BFA2-45DA-9C67-872F0796893A}" destId="{B7150B23-169B-4597-B512-9484689AD678}" srcOrd="0" destOrd="0" presId="urn:microsoft.com/office/officeart/2008/layout/PictureStrips"/>
    <dgm:cxn modelId="{C200B2C8-22FA-4078-9E00-546AC88FBDF4}" type="presParOf" srcId="{C0A286F0-BFA2-45DA-9C67-872F0796893A}" destId="{2E639A1E-113D-4C74-90D0-7AC0ADC64AA6}" srcOrd="1" destOrd="0" presId="urn:microsoft.com/office/officeart/2008/layout/PictureStrips"/>
    <dgm:cxn modelId="{C22999E9-0EFD-432F-9CDA-A091EBB8D66B}" type="presParOf" srcId="{1C024376-0A65-44D6-9C17-40B0F0837CE9}" destId="{896B289E-FDCF-48C1-AE66-536464F12778}" srcOrd="1" destOrd="0" presId="urn:microsoft.com/office/officeart/2008/layout/PictureStrips"/>
    <dgm:cxn modelId="{B976B8D6-64B8-4ACD-AF34-A10A0124CC6D}" type="presParOf" srcId="{1C024376-0A65-44D6-9C17-40B0F0837CE9}" destId="{DECBA5BD-5EF0-49C1-95B8-B0D00B3DCCD6}" srcOrd="2" destOrd="0" presId="urn:microsoft.com/office/officeart/2008/layout/PictureStrips"/>
    <dgm:cxn modelId="{4BA37293-6EF3-489D-BD51-CE4958645196}" type="presParOf" srcId="{DECBA5BD-5EF0-49C1-95B8-B0D00B3DCCD6}" destId="{0C46FB06-DDBB-4CFF-8F48-17F5E7A343A3}" srcOrd="0" destOrd="0" presId="urn:microsoft.com/office/officeart/2008/layout/PictureStrips"/>
    <dgm:cxn modelId="{FD080B29-84CC-474F-A6F1-E68212A8B31C}" type="presParOf" srcId="{DECBA5BD-5EF0-49C1-95B8-B0D00B3DCCD6}" destId="{02894E68-0DC3-42B3-BAFA-E7AF889A59D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50B23-169B-4597-B512-9484689AD678}">
      <dsp:nvSpPr>
        <dsp:cNvPr id="0" name=""/>
        <dsp:cNvSpPr/>
      </dsp:nvSpPr>
      <dsp:spPr>
        <a:xfrm>
          <a:off x="2797524" y="269016"/>
          <a:ext cx="3923113" cy="164474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4037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Обеспечение устойчивого сокращения непригодного для проживания жилого фонда: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29 999,99тысяч рублей</a:t>
          </a:r>
        </a:p>
      </dsp:txBody>
      <dsp:txXfrm>
        <a:off x="2797524" y="269016"/>
        <a:ext cx="3923113" cy="1644740"/>
      </dsp:txXfrm>
    </dsp:sp>
    <dsp:sp modelId="{2E639A1E-113D-4C74-90D0-7AC0ADC64AA6}">
      <dsp:nvSpPr>
        <dsp:cNvPr id="0" name=""/>
        <dsp:cNvSpPr/>
      </dsp:nvSpPr>
      <dsp:spPr>
        <a:xfrm>
          <a:off x="611015" y="227896"/>
          <a:ext cx="2035438" cy="17269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65000" b="-6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46FB06-DDBB-4CFF-8F48-17F5E7A343A3}">
      <dsp:nvSpPr>
        <dsp:cNvPr id="0" name=""/>
        <dsp:cNvSpPr/>
      </dsp:nvSpPr>
      <dsp:spPr>
        <a:xfrm>
          <a:off x="2841098" y="2123163"/>
          <a:ext cx="3887586" cy="164474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4037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Реализация комплекса мероприятий по борьбе с борщевиком Сосновского на территориях муниципальных образований Ленинградской области: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594,37 тысяч рублей</a:t>
          </a:r>
        </a:p>
      </dsp:txBody>
      <dsp:txXfrm>
        <a:off x="2841098" y="2123163"/>
        <a:ext cx="3887586" cy="1644740"/>
      </dsp:txXfrm>
    </dsp:sp>
    <dsp:sp modelId="{02894E68-0DC3-42B3-BAFA-E7AF889A59D5}">
      <dsp:nvSpPr>
        <dsp:cNvPr id="0" name=""/>
        <dsp:cNvSpPr/>
      </dsp:nvSpPr>
      <dsp:spPr>
        <a:xfrm>
          <a:off x="640589" y="2040932"/>
          <a:ext cx="2021472" cy="172697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73BD834-2A29-4B6D-9C1E-A0812ACF10F2}" type="datetime1">
              <a:rPr lang="ru-RU" smtClean="0"/>
              <a:t>24.01.2024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6B2D29-8AC0-4FB1-933D-AD24ECC435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35408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BBA1006-1F69-43D0-899D-7891B7EB0865}" type="datetime1">
              <a:rPr lang="ru-RU" smtClean="0"/>
              <a:t>24.01.2024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FA2C895-EB1C-4157-9E46-0DF3298BA9C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7668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FA2C895-EB1C-4157-9E46-0DF3298BA9C2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4255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FA2C895-EB1C-4157-9E46-0DF3298BA9C2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237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FA2C895-EB1C-4157-9E46-0DF3298BA9C2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28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FA2C895-EB1C-4157-9E46-0DF3298BA9C2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6642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FA2C895-EB1C-4157-9E46-0DF3298BA9C2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843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FA2C895-EB1C-4157-9E46-0DF3298BA9C2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039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FA2C895-EB1C-4157-9E46-0DF3298BA9C2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968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2BF2C41-0F02-432E-9FC9-A954D4C58EB8}" type="datetime1">
              <a:rPr lang="ru-RU" smtClean="0"/>
              <a:t>24.01.2024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pPr rtl="0"/>
            <a:fld id="{401CF334-2D5C-4859-84A6-CA7E6E43FA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422583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2BF2C41-0F02-432E-9FC9-A954D4C58EB8}" type="datetime1">
              <a:rPr lang="ru-RU" smtClean="0"/>
              <a:t>24.01.2024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pPr rtl="0"/>
            <a:fld id="{401CF334-2D5C-4859-84A6-CA7E6E43FA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175857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2BF2C41-0F02-432E-9FC9-A954D4C58EB8}" type="datetime1">
              <a:rPr lang="ru-RU" smtClean="0"/>
              <a:t>24.01.2024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pPr rtl="0"/>
            <a:fld id="{401CF334-2D5C-4859-84A6-CA7E6E43FA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33376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2BF2C41-0F02-432E-9FC9-A954D4C58EB8}" type="datetime1">
              <a:rPr lang="ru-RU" smtClean="0"/>
              <a:t>24.01.2024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pPr rtl="0"/>
            <a:fld id="{401CF334-2D5C-4859-84A6-CA7E6E43FAE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080150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2BF2C41-0F02-432E-9FC9-A954D4C58EB8}" type="datetime1">
              <a:rPr lang="ru-RU" smtClean="0"/>
              <a:t>24.01.2024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pPr rtl="0"/>
            <a:fld id="{401CF334-2D5C-4859-84A6-CA7E6E43FA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121146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2BF2C41-0F02-432E-9FC9-A954D4C58EB8}" type="datetime1">
              <a:rPr lang="ru-RU" smtClean="0"/>
              <a:t>24.01.2024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348574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2BF2C41-0F02-432E-9FC9-A954D4C58EB8}" type="datetime1">
              <a:rPr lang="ru-RU" smtClean="0"/>
              <a:t>24.01.2024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202256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2BF2C41-0F02-432E-9FC9-A954D4C58EB8}" type="datetime1">
              <a:rPr lang="ru-RU" smtClean="0"/>
              <a:t>24.01.2024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28142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pPr rtl="0"/>
            <a:fld id="{F2BF2C41-0F02-432E-9FC9-A954D4C58EB8}" type="datetime1">
              <a:rPr lang="ru-RU" smtClean="0"/>
              <a:t>24.01.2024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pPr rtl="0"/>
            <a:fld id="{401CF334-2D5C-4859-84A6-CA7E6E43FA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851509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bg>
      <p:bgPr>
        <a:gradFill rotWithShape="1">
          <a:gsLst>
            <a:gs pos="0">
              <a:schemeClr val="bg2"/>
            </a:gs>
            <a:gs pos="62000">
              <a:schemeClr val="bg2">
                <a:tint val="92000"/>
                <a:shade val="66000"/>
                <a:satMod val="110000"/>
                <a:lumMod val="80000"/>
              </a:schemeClr>
            </a:gs>
            <a:gs pos="100000">
              <a:schemeClr val="accent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" name="Рисунок 7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 hasCustomPrompt="1"/>
          </p:nvPr>
        </p:nvSpPr>
        <p:spPr>
          <a:xfrm>
            <a:off x="1195939" y="2695635"/>
            <a:ext cx="4414838" cy="3551578"/>
          </a:xfrm>
        </p:spPr>
        <p:txBody>
          <a:bodyPr rtlCol="0"/>
          <a:lstStyle>
            <a:lvl1pPr marL="68580" indent="0">
              <a:buNone/>
              <a:defRPr/>
            </a:lvl1pPr>
          </a:lstStyle>
          <a:p>
            <a:pPr rtl="0"/>
            <a:r>
              <a:rPr lang="ru-RU" dirty="0"/>
              <a:t>Вставьте сюда фото продукта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 rtlCol="0"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98795" y="5719967"/>
            <a:ext cx="85822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401CF334-2D5C-4859-84A6-CA7E6E43FAE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071360" y="5719967"/>
            <a:ext cx="3775456" cy="365125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318325" y="1516829"/>
            <a:ext cx="2844800" cy="750981"/>
          </a:xfrm>
        </p:spPr>
        <p:txBody>
          <a:bodyPr rtlCol="0" anchor="b"/>
          <a:lstStyle>
            <a:lvl1pPr algn="l">
              <a:defRPr sz="2400"/>
            </a:lvl1pPr>
          </a:lstStyle>
          <a:p>
            <a:pPr rtl="0"/>
            <a:fld id="{28419FAA-17DD-4F7F-A463-F751B3C2560B}" type="datetime1">
              <a:rPr lang="ru-RU" smtClean="0"/>
              <a:t>24.01.2024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997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2BF2C41-0F02-432E-9FC9-A954D4C58EB8}" type="datetime1">
              <a:rPr lang="ru-RU" smtClean="0"/>
              <a:t>24.01.2024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285818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1FC7465-321E-4E8D-9FA5-1766B2875416}" type="datetime1">
              <a:rPr lang="ru-RU" smtClean="0"/>
              <a:t>24.01.2024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934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2BF2C41-0F02-432E-9FC9-A954D4C58EB8}" type="datetime1">
              <a:rPr lang="ru-RU" smtClean="0"/>
              <a:t>24.01.2024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265620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2BF2C41-0F02-432E-9FC9-A954D4C58EB8}" type="datetime1">
              <a:rPr lang="ru-RU" smtClean="0"/>
              <a:t>24.01.2024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567335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FAE9D1B-D9F4-4FCD-872D-F02A79C2B4A6}" type="datetime1">
              <a:rPr lang="ru-RU" smtClean="0"/>
              <a:t>24.01.2024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122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B2BA56C-6476-46C0-8EFF-A1696970112D}" type="datetime1">
              <a:rPr lang="ru-RU" smtClean="0"/>
              <a:t>24.01.2024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695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2BF2C41-0F02-432E-9FC9-A954D4C58EB8}" type="datetime1">
              <a:rPr lang="ru-RU" smtClean="0"/>
              <a:t>24.01.2024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905010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5B2AE89-4E72-46C6-90DA-4EE731B2E314}" type="datetime1">
              <a:rPr lang="ru-RU" smtClean="0"/>
              <a:t>24.01.2024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171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2BF2C41-0F02-432E-9FC9-A954D4C58EB8}" type="datetime1">
              <a:rPr lang="ru-RU" smtClean="0"/>
              <a:t>24.01.2024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01CF334-2D5C-4859-84A6-CA7E6E43FA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9856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311154" y="484094"/>
            <a:ext cx="5102710" cy="1613647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sz="3200" dirty="0"/>
              <a:t>БЮДЖЕТ НА 2024 год и плановый период 2025-2026годов 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27530D-BBB2-4456-2EA3-4B7738EB01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3186" r="13186"/>
          <a:stretch>
            <a:fillRect/>
          </a:stretch>
        </p:blipFill>
        <p:spPr/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11154" y="2447365"/>
            <a:ext cx="5102710" cy="1780390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anose="020B0502040204020203" pitchFamily="34" charset="0"/>
              </a:rPr>
              <a:t>Пудомягское сельское поселение</a:t>
            </a:r>
          </a:p>
          <a:p>
            <a:pPr algn="ctr" rtl="0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anose="020B0502040204020203" pitchFamily="34" charset="0"/>
              </a:rPr>
              <a:t>Гатчинского муниципального района</a:t>
            </a:r>
          </a:p>
          <a:p>
            <a:pPr algn="ctr" rtl="0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anose="020B0502040204020203" pitchFamily="34" charset="0"/>
              </a:rPr>
              <a:t>Ленинградской области</a:t>
            </a:r>
          </a:p>
          <a:p>
            <a:pPr rtl="0"/>
            <a:endParaRPr lang="ru-RU" sz="2400" dirty="0"/>
          </a:p>
        </p:txBody>
      </p:sp>
      <p:pic>
        <p:nvPicPr>
          <p:cNvPr id="5" name="Рисунок 4" descr="Герб">
            <a:extLst>
              <a:ext uri="{FF2B5EF4-FFF2-40B4-BE49-F238E27FC236}">
                <a16:creationId xmlns:a16="http://schemas.microsoft.com/office/drawing/2014/main" id="{ED3B1F6E-52B7-9C6B-DB5E-221B84FD96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336" y="334256"/>
            <a:ext cx="1712631" cy="17634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29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rtl="0"/>
            <a:r>
              <a:rPr lang="ru-RU" b="1" dirty="0">
                <a:solidFill>
                  <a:schemeClr val="tx1"/>
                </a:solidFill>
              </a:rPr>
              <a:t>Бюджет Пудомягского сельского поселения 2024 год</a:t>
            </a:r>
            <a:br>
              <a:rPr lang="ru-RU" b="1" dirty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807A0B3-423D-0F0B-15A4-36C6E36B2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19" y="2170664"/>
            <a:ext cx="2655959" cy="18106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E92CD5-2157-8168-9FA4-42A75983D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493" y="2102625"/>
            <a:ext cx="2941082" cy="18106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B7EC132-7E98-59B8-8B36-1032D388D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147" y="2170663"/>
            <a:ext cx="2941083" cy="1766827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2BE5CE4-8416-EAC2-2335-28EC937EEF52}"/>
              </a:ext>
            </a:extLst>
          </p:cNvPr>
          <p:cNvSpPr/>
          <p:nvPr/>
        </p:nvSpPr>
        <p:spPr>
          <a:xfrm>
            <a:off x="549819" y="4303058"/>
            <a:ext cx="2655959" cy="2345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bg1"/>
                </a:solidFill>
              </a:rPr>
              <a:t>Бюджетные назначения по доходам бюджета администрации Пудомягского СП на 2024 год составляют – 77 600,79тыс. руб., в том числе: по налоговым доходам – 40 053,70 тыс. руб. (97,25 % от общей суммы налоговых и неналоговых); по неналоговым доходам – 1 134,06 тыс. руб. (2,75 % от общей суммы налоговых и неналоговых); в 2025 году – 76 380,42 тысяч рублей, в 2026 году – 64 790,38 тысяч рублей;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2B7266A-106F-1EFD-E9FB-656A9E1CA7C2}"/>
              </a:ext>
            </a:extLst>
          </p:cNvPr>
          <p:cNvSpPr/>
          <p:nvPr/>
        </p:nvSpPr>
        <p:spPr>
          <a:xfrm>
            <a:off x="4711849" y="4378362"/>
            <a:ext cx="2830726" cy="2194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bg1"/>
                </a:solidFill>
              </a:rPr>
              <a:t>Бюджетные назначения по расходам бюджета Пудомягского сельского поселения: в 2024 году -  81 715,09 тысяч рублей; ; в 2025 году – 77 759,92тысяч рублей, в том числе условно утвержденные расходы в сумме 1 700,00 тысяч рублей, в 2026 году – 67 479,96 тысяч рублей, в том числе условно утвержденные расходы в сумме 3 500,00 тысяч рублей.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15A766B-3733-A71F-47F7-C5AAC1AE338F}"/>
              </a:ext>
            </a:extLst>
          </p:cNvPr>
          <p:cNvSpPr/>
          <p:nvPr/>
        </p:nvSpPr>
        <p:spPr>
          <a:xfrm>
            <a:off x="9079454" y="4453666"/>
            <a:ext cx="2830726" cy="2119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bg1"/>
                </a:solidFill>
              </a:rPr>
              <a:t>прогнозируемый дефицит бюджета Пудомягского сельского поселения в 2024 г – 4 114,30 тысяч рублей; в 2025 году – 1 379,50 тысяч рублей, в 2026 году – 2 689,58 тысяч рублей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7693CFD-887E-52A0-6AE0-1F844D7CFD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4817" y="240517"/>
            <a:ext cx="1713124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0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526FB-9278-E1ED-9A8C-451C55CE6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Основные характеристики бюджета Пудомягского сельского поселения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D2B62AFD-56C9-7ABC-C04C-4A27FB34F8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6306813"/>
              </p:ext>
            </p:extLst>
          </p:nvPr>
        </p:nvGraphicFramePr>
        <p:xfrm>
          <a:off x="268941" y="2336800"/>
          <a:ext cx="3313355" cy="2998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B979341F-404A-2947-28BA-C1275C0DBD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7431565"/>
              </p:ext>
            </p:extLst>
          </p:nvPr>
        </p:nvGraphicFramePr>
        <p:xfrm>
          <a:off x="3840480" y="2336800"/>
          <a:ext cx="3603308" cy="2998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05E8A4F4-42F3-5C0A-E6EB-B2498653AF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2185976"/>
              </p:ext>
            </p:extLst>
          </p:nvPr>
        </p:nvGraphicFramePr>
        <p:xfrm>
          <a:off x="7863840" y="2336800"/>
          <a:ext cx="3980328" cy="2998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7A84A1-906F-0414-1873-D6BEAA70B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6048" y="245915"/>
            <a:ext cx="1713124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610EE-4484-0F3E-362E-CED3C38BB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/>
              <a:t>ДОХОДЫ БЮДЖЕТА на 2024 год и плановый период 2025-2026 ГОДОВ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CD30B98-6AF7-B255-E9A6-5271A4D4A5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6221910"/>
              </p:ext>
            </p:extLst>
          </p:nvPr>
        </p:nvGraphicFramePr>
        <p:xfrm>
          <a:off x="681038" y="2336800"/>
          <a:ext cx="9613900" cy="4107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86DB5A-A618-2420-78EE-402203331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876" y="245915"/>
            <a:ext cx="1713124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4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0F6FAF-1153-6541-D762-8349ACCCC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Структура доходов 2024 год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098D05-AE86-C8A6-053A-47B985B917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Налоговые доходы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1361BC-9B5D-51D4-A5FE-B5129237D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87275" y="3022673"/>
            <a:ext cx="3558195" cy="233463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НДФЛ – </a:t>
            </a:r>
            <a:r>
              <a:rPr lang="ru-RU" sz="1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5 222,90 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тысяч рублей;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Акцизы – </a:t>
            </a:r>
            <a:r>
              <a:rPr lang="ru-RU" sz="1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5 145,00 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тысяч рублей;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ЕСХН- </a:t>
            </a:r>
            <a:r>
              <a:rPr lang="ru-RU" sz="1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286,80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тысяч рублей;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НИФЛ – </a:t>
            </a:r>
            <a:r>
              <a:rPr lang="ru-RU" sz="1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4 449,00 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тысяч рублей;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Земельный налог – </a:t>
            </a:r>
            <a:r>
              <a:rPr lang="ru-RU" sz="1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24 950,00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тысяч рублей.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4D3A110-3375-78D4-7B44-DCA0B5B916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2200" dirty="0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773C5E4-E8AE-82FE-5608-796FDC763632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945470" y="2913135"/>
            <a:ext cx="4112008" cy="258402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от сдачи в аренду имущества, находящегося в оперативном управлении органов управления сельских поселений и созданных ими учреждений – </a:t>
            </a:r>
            <a:r>
              <a:rPr lang="ru-RU" sz="1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134,06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тысяч рублей;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Прочие поступления от использования имущества, находящегося в собственности сельских поселений – </a:t>
            </a:r>
            <a:r>
              <a:rPr lang="ru-RU" sz="1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1 000,00 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тысяч рублей.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58EF795-E39D-0C9F-AAD3-631C65D8DB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72930" y="2336873"/>
            <a:ext cx="3392755" cy="576262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Безвозмездные поступления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2B4546F-70CA-F92F-7A03-060FC1546E1A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472930" y="3022673"/>
            <a:ext cx="3070025" cy="2173271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Дотации –</a:t>
            </a:r>
            <a:r>
              <a:rPr lang="ru-RU" sz="1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23 042,20 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тысяч рублей;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Субсидии – </a:t>
            </a:r>
            <a:r>
              <a:rPr lang="ru-RU" sz="1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12 738,81 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тысяч рублей;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Субвенции – 332,02</a:t>
            </a:r>
            <a:r>
              <a:rPr lang="ru-RU" sz="1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тысяч рублей;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МБТ – 300,00 тысяч рублей.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E7F68F-F9EC-5C0C-A9C5-987BBDCF4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8876" y="202884"/>
            <a:ext cx="1713124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84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9FB82B-CDDA-D6AB-4B7D-C59C90CC5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Структура налоговых доходов бюджета на 2024 год и плановый период 2025-2026 годов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804F6CA-D13D-35E6-C4A0-1CD60DA28E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0693645"/>
              </p:ext>
            </p:extLst>
          </p:nvPr>
        </p:nvGraphicFramePr>
        <p:xfrm>
          <a:off x="681038" y="2336800"/>
          <a:ext cx="9613900" cy="3598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7FF5B6-AD4A-C5C4-B7A0-74456F895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876" y="267430"/>
            <a:ext cx="1713124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BD5A8-12BE-582F-9B00-9841DA184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СТРУКТУРА НЕНАЛОГОВЫХ ДОХОДОВ БЮДЖЕТА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F4E7A317-13AB-A618-FBEF-3548190C26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9849613"/>
              </p:ext>
            </p:extLst>
          </p:nvPr>
        </p:nvGraphicFramePr>
        <p:xfrm>
          <a:off x="681038" y="2336800"/>
          <a:ext cx="9613900" cy="3598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12349D-1749-00E8-9664-54F683BBD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876" y="412748"/>
            <a:ext cx="1713124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9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5B6F9-53AA-A05F-8429-F5164E8C6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БЕЗВОЗМЕЗДНЫХ ПОСТУПЛЕНИЙ (ТЫС. РУБ.)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5B4016E2-0FA9-184B-C474-5C07C59044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7182235"/>
              </p:ext>
            </p:extLst>
          </p:nvPr>
        </p:nvGraphicFramePr>
        <p:xfrm>
          <a:off x="681038" y="2336800"/>
          <a:ext cx="9613900" cy="3598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88E205-8FA1-C71B-6D20-664EDC953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876" y="278187"/>
            <a:ext cx="1713124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EA95D-DEB9-EC5E-1C13-8158C8854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Подход к формированию расходной части бюджета на 2024 год и плановый период 2025-2026 годов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9A77CC-D11F-D8DC-12A8-5262539D1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2065468"/>
            <a:ext cx="4698358" cy="3870721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ПРОГРАММНО-ЦЕЛЕВОЙ МЕТОД БЮДЖЕТНОГО ПЛАНИРОВАНИЯ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BC3270-E264-45EF-DF83-8C26F036F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123" y="2065468"/>
            <a:ext cx="4700058" cy="387072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НЕПРОГРАММНЫЕ РАСХОДЫ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C9777C6-5294-1A9F-1E3C-87945B5E3880}"/>
              </a:ext>
            </a:extLst>
          </p:cNvPr>
          <p:cNvSpPr/>
          <p:nvPr/>
        </p:nvSpPr>
        <p:spPr>
          <a:xfrm>
            <a:off x="5927464" y="3022899"/>
            <a:ext cx="4087905" cy="25818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Текущие расходы на содержание органов местного самоуправления, иные межбюджетные трансферты, другие общегосударственные вопросы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25EC42F-ADF7-E232-1A31-032C12D2FA78}"/>
              </a:ext>
            </a:extLst>
          </p:cNvPr>
          <p:cNvSpPr/>
          <p:nvPr/>
        </p:nvSpPr>
        <p:spPr>
          <a:xfrm>
            <a:off x="680320" y="3022899"/>
            <a:ext cx="4354259" cy="27216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Муниципальная программа «Социально - экономическое развитие муниципального образования Пудомягское сельское поселение Гатчинского муниципального района Ленинградской области»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363520-D551-D266-AD55-E6EE84DBF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8876" y="303571"/>
            <a:ext cx="1713124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40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18C41-EEA0-DDAE-2B7E-87F336EE0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РАСХОДЫ БЮДЖЕТА на 2024 год и плановый период 2025-2026 Годов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93C651-AFF8-9F30-360B-669D780205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999" b="21999"/>
          <a:stretch>
            <a:fillRect/>
          </a:stretch>
        </p:blipFill>
        <p:spPr>
          <a:xfrm>
            <a:off x="680322" y="225911"/>
            <a:ext cx="10260205" cy="4130936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46D804A-2681-162A-F9CC-9CF58E42B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Расходы бюджета - денежные средства, направляемые на финансовое обеспечение задач и функций Пудомягского сельского поселения в 2024 году и плановом периоде 2025-2026 гг.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F1B142-D849-CF9F-DD22-89F971016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876" y="4204728"/>
            <a:ext cx="1713124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36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88361E-8AC4-B7DE-2AC3-703A365C1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Общая структура расходов бюджета Пудомягское сельского поселения 2024 год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841B87-52D4-0F85-696B-D0CCA4D2C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36376"/>
            <a:ext cx="10582935" cy="4507455"/>
          </a:xfrm>
        </p:spPr>
        <p:txBody>
          <a:bodyPr/>
          <a:lstStyle/>
          <a:p>
            <a:pPr marL="0" indent="0">
              <a:buNone/>
            </a:pPr>
            <a:r>
              <a:rPr lang="ru-RU" dirty="0" err="1">
                <a:solidFill>
                  <a:schemeClr val="bg1"/>
                </a:solidFill>
              </a:rPr>
              <a:t>тыс.руб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A0695FB-57F0-C06D-DC18-4303130D1345}"/>
              </a:ext>
            </a:extLst>
          </p:cNvPr>
          <p:cNvSpPr/>
          <p:nvPr/>
        </p:nvSpPr>
        <p:spPr>
          <a:xfrm>
            <a:off x="680321" y="2431228"/>
            <a:ext cx="3084855" cy="997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Общегосударственные вопросы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23 659,49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EB78A5E-46E0-0C89-CB2F-809F7AD970BF}"/>
              </a:ext>
            </a:extLst>
          </p:cNvPr>
          <p:cNvSpPr/>
          <p:nvPr/>
        </p:nvSpPr>
        <p:spPr>
          <a:xfrm>
            <a:off x="680321" y="3722146"/>
            <a:ext cx="3084855" cy="99777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Национальная оборона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 328,50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5786346-C98A-3022-8758-071332FED596}"/>
              </a:ext>
            </a:extLst>
          </p:cNvPr>
          <p:cNvSpPr/>
          <p:nvPr/>
        </p:nvSpPr>
        <p:spPr>
          <a:xfrm>
            <a:off x="680321" y="5013064"/>
            <a:ext cx="3084855" cy="923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Национальная безопасность и правоохранительная деятельность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500,00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BDF0675-14BB-CE36-3F5E-80B118293B70}"/>
              </a:ext>
            </a:extLst>
          </p:cNvPr>
          <p:cNvSpPr/>
          <p:nvPr/>
        </p:nvSpPr>
        <p:spPr>
          <a:xfrm>
            <a:off x="4733363" y="2431228"/>
            <a:ext cx="2721686" cy="997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Национальная экономика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7 776,00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1B5FADD-3C56-606B-155B-D10D8A20FB8F}"/>
              </a:ext>
            </a:extLst>
          </p:cNvPr>
          <p:cNvSpPr/>
          <p:nvPr/>
        </p:nvSpPr>
        <p:spPr>
          <a:xfrm>
            <a:off x="4733362" y="3722147"/>
            <a:ext cx="2721686" cy="99777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Жилищно-коммунальное хозяйство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32 880,51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BD586E0-2FF0-19DE-2DE1-DF3C897E5B9D}"/>
              </a:ext>
            </a:extLst>
          </p:cNvPr>
          <p:cNvSpPr/>
          <p:nvPr/>
        </p:nvSpPr>
        <p:spPr>
          <a:xfrm>
            <a:off x="4809554" y="5013064"/>
            <a:ext cx="2645493" cy="9231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Образование  917,43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CD57F5B-12A6-7F4F-03F8-DF17FBBC46A8}"/>
              </a:ext>
            </a:extLst>
          </p:cNvPr>
          <p:cNvSpPr/>
          <p:nvPr/>
        </p:nvSpPr>
        <p:spPr>
          <a:xfrm>
            <a:off x="8875059" y="2431228"/>
            <a:ext cx="2279733" cy="997772"/>
          </a:xfrm>
          <a:prstGeom prst="roundRect">
            <a:avLst/>
          </a:prstGeom>
          <a:solidFill>
            <a:srgbClr val="824E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Культура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13 711,80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2DFEDA7-6DB2-94C0-AC1B-27F1E6E57925}"/>
              </a:ext>
            </a:extLst>
          </p:cNvPr>
          <p:cNvSpPr/>
          <p:nvPr/>
        </p:nvSpPr>
        <p:spPr>
          <a:xfrm>
            <a:off x="8875059" y="3722146"/>
            <a:ext cx="2279732" cy="99777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Социальная политика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941,36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B2293D3-963C-995F-E4C7-28FA3099190C}"/>
              </a:ext>
            </a:extLst>
          </p:cNvPr>
          <p:cNvSpPr/>
          <p:nvPr/>
        </p:nvSpPr>
        <p:spPr>
          <a:xfrm>
            <a:off x="8875059" y="5013064"/>
            <a:ext cx="2279732" cy="92312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Физическая культура и спорт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1 000,00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673554B-BE6C-5A4D-B220-7962EED02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8876" y="299703"/>
            <a:ext cx="1713124" cy="171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9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ru-RU" dirty="0"/>
              <a:t>Уважаемые жители Пудомягского сельского поселения!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2336873"/>
            <a:ext cx="9733081" cy="3599316"/>
          </a:xfrm>
        </p:spPr>
        <p:txBody>
          <a:bodyPr rtlCol="0">
            <a:normAutofit fontScale="92500" lnSpcReduction="10000"/>
          </a:bodyPr>
          <a:lstStyle/>
          <a:p>
            <a:pPr marL="285750" lvl="0" indent="-285750" algn="just" defTabSz="457200">
              <a:lnSpc>
                <a:spcPct val="120000"/>
              </a:lnSpc>
              <a:spcAft>
                <a:spcPts val="600"/>
              </a:spcAft>
              <a:buClr>
                <a:srgbClr val="83992A"/>
              </a:buClr>
              <a:buSzPct val="115000"/>
              <a:buNone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     Предоставляем вашему вниманию БЮДЖЕТ ПУДОМЯГСКОГО СЕЛЬСКОГО ПОСЕЛЕНИЯ НА 2024 год и плановый период 2025-2026 годов, подготовленный на основе решения Совета депутатов  Пудомягского сельского поселения </a:t>
            </a:r>
            <a:r>
              <a:rPr lang="ru-RU" sz="1600" b="1" dirty="0">
                <a:solidFill>
                  <a:schemeClr val="bg1"/>
                </a:solidFill>
                <a:latin typeface="Garamond" panose="02020404030301010803"/>
              </a:rPr>
              <a:t>от 21.12.2023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№</a:t>
            </a:r>
            <a:r>
              <a:rPr lang="ru-RU" sz="1600" b="1" dirty="0">
                <a:solidFill>
                  <a:schemeClr val="bg1"/>
                </a:solidFill>
                <a:latin typeface="Garamond" panose="02020404030301010803"/>
              </a:rPr>
              <a:t>237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«</a:t>
            </a:r>
            <a:r>
              <a:rPr lang="ru-RU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бюджете Пудомягского сельского поселения Гатчинского муниципального района Ленинградской области на 2024 г. и плановый период 2025-2026 гг.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».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    </a:t>
            </a:r>
            <a:r>
              <a:rPr lang="ru-RU" sz="1600" b="1" dirty="0">
                <a:solidFill>
                  <a:schemeClr val="bg1"/>
                </a:solidFill>
                <a:latin typeface="Garamond" panose="02020404030301010803"/>
              </a:rPr>
              <a:t>Б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юджет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для граждан разработан с целью обеспечения прозрачности и открытости бюджетного процесса путем информирования жителей о бюджете Пудомягского сельского поселения в доступной форме.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     Бюджет для граждан  подготовлен администрацией (отдел бюджетного учета и отчетности) Пудомягского сельского поселения.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Место нахождения: Ленинградская область, Гатчинский район, пос. Лукаши, ул. Ижорская, д.8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Телефон: (881371) 64-730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Факс: (881371) 64-730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Адрес электронной почты: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pudomyagskoesp@mail.ru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68580" indent="0" rtl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399D4D-80F2-EF3F-8749-DD0B772D6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3402" y="548639"/>
            <a:ext cx="1778598" cy="145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2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A6EE0-9A02-0D9C-BAFF-BE8E01948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Расходы бюджета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8DED5E-078E-F94B-7327-CC74D8EC5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8876" y="302574"/>
            <a:ext cx="1713124" cy="1713124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80EC73A-2DB2-383E-34C2-1E6875F51901}"/>
              </a:ext>
            </a:extLst>
          </p:cNvPr>
          <p:cNvSpPr/>
          <p:nvPr/>
        </p:nvSpPr>
        <p:spPr>
          <a:xfrm>
            <a:off x="516367" y="2366682"/>
            <a:ext cx="10133704" cy="407714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бюджета – это денежные средства, направленные на финансовое обеспечение задач и функций государственного и местного самоуправления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Классификация расходов бюджета: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 раздела 0100 – Общегосударственные вопросы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 раздела 0200 – Национальная оборона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 раздела 0300 – Национальная безопасность и правоохранительная деятельность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 раздела 0400 - Национальная экономика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 раздела 0500 – ЖКХ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 раздела 0700 – Образование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 раздела 0800 – Культура, кинематография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 раздела 1000 – Социальная политика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 раздела 1100 - Спорт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248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A55146-31D8-AB29-B7A4-0A496F01F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Общая структура расходов бюджета Пудомягское сельского поселения 2024 год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58E7BC-606C-378C-FC59-4D8502F14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2024 год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38E7EC-0725-46C4-FB31-98A8C0F74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8876" y="256672"/>
            <a:ext cx="1713124" cy="1761897"/>
          </a:xfrm>
          <a:prstGeom prst="rect">
            <a:avLst/>
          </a:prstGeom>
        </p:spPr>
      </p:pic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84F6E1D1-AF3E-61CB-6D6B-1074D718FE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7227977"/>
              </p:ext>
            </p:extLst>
          </p:nvPr>
        </p:nvGraphicFramePr>
        <p:xfrm>
          <a:off x="2032000" y="2336872"/>
          <a:ext cx="8128000" cy="4102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1869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B8FC5-87DE-373D-4890-505DF6C36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Муниципальная программа "Социально - экономическое  развитие  Пудомягского сельского поселения Гатчинского муниципального района  Ленинградской области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7C67EF-18F9-2796-E1E9-9E7A693E41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Отраслевые проекты</a:t>
            </a:r>
          </a:p>
          <a:p>
            <a:pPr marL="0" indent="0" algn="ctr">
              <a:buNone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Отраслевой проект "Благоустройство сельских территорий";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Отраслевой проект "Развитие и приведение в нормативное состояние автомобильных дорог общего пользования«;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Отраслевой проект "Благоустройство общественных, дворовых пространств и цифровизация городского хозяйства«.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FC3A66-73CF-23AE-8D9C-D968C2168E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Комплексы процессных мероприятий</a:t>
            </a:r>
          </a:p>
          <a:p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"Создание условий для экономического развития Пудомягского сельского поселения«;</a:t>
            </a:r>
          </a:p>
          <a:p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"Обеспечение безопасности«;</a:t>
            </a:r>
          </a:p>
          <a:p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"Жилищно-коммунальное хозяйство, содержание автомобильных дорог и благоустройство территории Пудомягского сельского поселения»;</a:t>
            </a:r>
          </a:p>
          <a:p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"Развитие культуры и спорта, организация праздничных мероприятий на территории Пудомягского сельского поселения«;</a:t>
            </a:r>
          </a:p>
          <a:p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"Развитие молодежной политики«;</a:t>
            </a:r>
          </a:p>
          <a:p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"Формирование законопослушного поведения участников дорожного движения в муниципальном образовании «Пудомягское сельское  поселение«;</a:t>
            </a:r>
          </a:p>
          <a:p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39F157-4700-B49F-1485-771336950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8876" y="213642"/>
            <a:ext cx="1713124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2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63754B-7A76-420C-7081-F41EE159E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09415">
                    <a:lumMod val="20000"/>
                    <a:lumOff val="80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Распределение бюджетных ассигнований на реализацию  муниципальной  программы  бюджета Пудомягского сельского поселения  на 2023 год</a:t>
            </a:r>
            <a:endParaRPr lang="ru-RU" sz="2000" b="1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39EBDC8A-D72D-03DB-F65A-9838F36872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876117"/>
              </p:ext>
            </p:extLst>
          </p:nvPr>
        </p:nvGraphicFramePr>
        <p:xfrm>
          <a:off x="4654026" y="2336872"/>
          <a:ext cx="7243931" cy="4074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D33876D6-3B3F-9BEF-B3BE-8D67EB49A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Проектная часть муниципальной программы – совокупность региональных проектов и проектов города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D80177-92E1-F292-0D9B-9CDB3F9386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674" y="213641"/>
            <a:ext cx="1746325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BC9106-7DFE-7FD0-222B-44125420C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Сведения об общественно-значимых объектах в 2023 году.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F5D759-0D73-2A54-E925-B9E0AE7F7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8393" y="412748"/>
            <a:ext cx="1743607" cy="1761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E84FC9-E9C9-9EDA-84B9-BE1B379D395A}"/>
              </a:ext>
            </a:extLst>
          </p:cNvPr>
          <p:cNvSpPr txBox="1"/>
          <p:nvPr/>
        </p:nvSpPr>
        <p:spPr>
          <a:xfrm>
            <a:off x="505609" y="2314232"/>
            <a:ext cx="39910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</a:rPr>
              <a:t>«Благоустройство общественной территории по адресу: Сквер «Мозаика» в д. Пудомяги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E689B4-B2C4-0021-5AAB-2B639823F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54" y="3317359"/>
            <a:ext cx="4582796" cy="32074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65F2C1-9F09-3FF1-657C-CCDB7466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848" y="2102550"/>
            <a:ext cx="3181082" cy="26528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D69651-9E0C-3BB0-2E18-15297B975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6785" y="3615068"/>
            <a:ext cx="3285461" cy="300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2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56FE7D-AEB7-0C8A-CC39-DD2FED712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/>
              <a:t>Сведения об общественно-значимых объектах в 2023 году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DC0C48-6B29-E8F6-E21B-95503AECB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978" y="5300149"/>
            <a:ext cx="10190204" cy="58853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400" dirty="0"/>
              <a:t>Ремонт проезда от МКД 2 до МКД 8 в д. Пудомяги Гатчинского района Ленинградской области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5A704B-EBEC-3D66-4640-2F5054579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8393" y="4525526"/>
            <a:ext cx="1743607" cy="17618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F19CA7-543D-B36B-6280-4A205913B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78" y="159487"/>
            <a:ext cx="4060805" cy="42597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CCBD67-2DDC-C7EF-D5D4-628F24F77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500" y="140555"/>
            <a:ext cx="4060805" cy="42597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11C3C0-536B-F4CE-4739-FB2AA4295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1045" y="159486"/>
            <a:ext cx="3366977" cy="424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33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AC74A-83CF-5AF4-9A4B-938DA3A5E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19" y="4711616"/>
            <a:ext cx="9613862" cy="502256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Сведения об общественно-значимых объектах в 2023 году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1172E6-1FB4-6BD6-13F7-5ADB25847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427" y="5300149"/>
            <a:ext cx="10156755" cy="50225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000" dirty="0"/>
              <a:t>Ремонт дорожного полотна по ул. Сельская с заменой водопропускных труб в районе д.2а и д.13 в пос. Лукаши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2C6189-B147-2A85-CCD6-16DB98BBD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8393" y="4507455"/>
            <a:ext cx="1743607" cy="17618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47A8E9-2B26-7AEF-05DF-52678D424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3" y="127590"/>
            <a:ext cx="3998647" cy="43798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85FC9A-4F6D-1EEB-4955-366EA6E97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481" y="127590"/>
            <a:ext cx="3998647" cy="43798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1D977A-C0B8-1DEF-FD7F-D5E781F1D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339" y="127590"/>
            <a:ext cx="3537262" cy="437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7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815BFF-3182-7E37-EECE-1D04E36F0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i="1" dirty="0"/>
              <a:t>Ремонт дворовой территории у МКД №6 ул. Ижорская пос. Лукаши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BFBBCA-DA30-8D08-9366-E58049FC3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8393" y="224399"/>
            <a:ext cx="1743607" cy="17618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28F5E1-1131-FCC4-DFBC-80F8E80DB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5" y="2094615"/>
            <a:ext cx="3946892" cy="40101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081861-2776-FDDD-A127-D5FB15429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197" y="2094615"/>
            <a:ext cx="3946892" cy="40101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B9CE84-7ACE-D07A-4149-285650293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1829" y="2094615"/>
            <a:ext cx="3649183" cy="401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3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1323" y="2033194"/>
            <a:ext cx="9390977" cy="3799435"/>
          </a:xfrm>
        </p:spPr>
        <p:txBody>
          <a:bodyPr rtlCol="0"/>
          <a:lstStyle/>
          <a:p>
            <a:pPr algn="just">
              <a:buFont typeface="Arial" charset="0"/>
              <a:buChar char="•"/>
            </a:pPr>
            <a:endParaRPr lang="ru-RU" dirty="0"/>
          </a:p>
          <a:p>
            <a:pPr algn="just">
              <a:buFont typeface="Arial" charset="0"/>
              <a:buChar char="•"/>
            </a:pPr>
            <a:r>
              <a:rPr lang="ru-RU" b="1" dirty="0">
                <a:solidFill>
                  <a:schemeClr val="tx1"/>
                </a:solidFill>
              </a:rPr>
              <a:t>Бюджет для граждан предназначен для раскрытия информации о бюджете в простой и доступной для граждан форме.  </a:t>
            </a:r>
            <a:endParaRPr lang="en-US" b="1" dirty="0">
              <a:solidFill>
                <a:schemeClr val="tx1"/>
              </a:solidFill>
            </a:endParaRPr>
          </a:p>
          <a:p>
            <a:pPr marL="68580" indent="0" algn="just">
              <a:buNone/>
            </a:pPr>
            <a:endParaRPr lang="ru-RU" dirty="0"/>
          </a:p>
          <a:p>
            <a:pPr algn="just">
              <a:buFont typeface="Arial" charset="0"/>
              <a:buChar char="•"/>
            </a:pPr>
            <a:r>
              <a:rPr lang="ru-RU" b="1" dirty="0">
                <a:solidFill>
                  <a:schemeClr val="tx1"/>
                </a:solidFill>
              </a:rPr>
              <a:t> Слайды раскрывают основные аспекты бюджетного процесса в муниципальном образовании Пудомягское сельское поселение, содержит сведения об основных параметрах бюджета, структуре доходов и расходов местного бюджета.</a:t>
            </a:r>
          </a:p>
          <a:p>
            <a:pPr marL="68580" lvl="0" indent="0" rtl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F0ADA8-F772-173B-74F5-DB4FB8EA3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614" y="271297"/>
            <a:ext cx="1832386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73CC65-A721-9597-3BB5-F8C0B52B7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6945" y="428795"/>
            <a:ext cx="1835055" cy="17618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924B90-082D-DFC4-DF2E-4A8101EA4B35}"/>
              </a:ext>
            </a:extLst>
          </p:cNvPr>
          <p:cNvSpPr txBox="1"/>
          <p:nvPr/>
        </p:nvSpPr>
        <p:spPr>
          <a:xfrm>
            <a:off x="408791" y="1032734"/>
            <a:ext cx="985400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Пудомягского сельского поселения  расположена на возвышенности, вдоль русла реки Ижора.  Протяженность поселения с севера на юг составляет  около 20 км. Поселение расположено между гор. С-Петербургом (пригородная зона С-Петербурга) и гор. Гатчина.</a:t>
            </a:r>
          </a:p>
          <a:p>
            <a:pPr algn="just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Граничащие территории: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севера – С-Петербург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Северо-востока -  г. Коммунар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запада –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Веревское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поселение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юга –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Новосветское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поселение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востока – Сусанинское поселение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Населенные пункты Пудомягского СП расположены вдоль региональной автомобильной трассы Красное Село – Гатчина – Павловск. Железные дороги  по территории поселения не проходят, до ближайшей станции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Антропшино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км. Площадь земель Пудомягского сельского поселения составляет 6900 га., из них: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сельхозяйственного использования – 4569 га.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жилой застройки и земли общественно – деловой застройки – 1347 га.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промышленной, коммерческой и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складской застройки – 40 га. 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водного фонда – 107 га.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постоянного населения на 01.10.2023 год составляет 8 338человек</a:t>
            </a:r>
          </a:p>
        </p:txBody>
      </p:sp>
    </p:spTree>
    <p:extLst>
      <p:ext uri="{BB962C8B-B14F-4D97-AF65-F5344CB8AC3E}">
        <p14:creationId xmlns:p14="http://schemas.microsoft.com/office/powerpoint/2010/main" val="8238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bdg_gmr_15.jpg">
            <a:extLst>
              <a:ext uri="{FF2B5EF4-FFF2-40B4-BE49-F238E27FC236}">
                <a16:creationId xmlns:a16="http://schemas.microsoft.com/office/drawing/2014/main" id="{EF57912A-E28C-A677-32B1-F73B7740A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5584"/>
          <a:stretch>
            <a:fillRect/>
          </a:stretch>
        </p:blipFill>
        <p:spPr>
          <a:xfrm>
            <a:off x="290456" y="2033195"/>
            <a:ext cx="10391887" cy="45935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54F4CB-268C-7898-9CDD-A2E01738D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5525" y="527125"/>
            <a:ext cx="1606474" cy="1506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5F7D36-16D8-3C16-A7E4-E957FA4E2A3C}"/>
              </a:ext>
            </a:extLst>
          </p:cNvPr>
          <p:cNvSpPr txBox="1"/>
          <p:nvPr/>
        </p:nvSpPr>
        <p:spPr>
          <a:xfrm>
            <a:off x="1" y="634701"/>
            <a:ext cx="10488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Основные понятия и термины</a:t>
            </a:r>
          </a:p>
        </p:txBody>
      </p:sp>
    </p:spTree>
    <p:extLst>
      <p:ext uri="{BB962C8B-B14F-4D97-AF65-F5344CB8AC3E}">
        <p14:creationId xmlns:p14="http://schemas.microsoft.com/office/powerpoint/2010/main" val="112135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68580" lvl="0" indent="0" rtl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8131C8-F3AC-013C-6DC4-6CC7AB8F5C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957"/>
          <a:stretch>
            <a:fillRect/>
          </a:stretch>
        </p:blipFill>
        <p:spPr>
          <a:xfrm>
            <a:off x="680320" y="2336872"/>
            <a:ext cx="9733081" cy="35993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E7899C-EEEA-9C31-A3C1-A3BA2516B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4766" y="580914"/>
            <a:ext cx="1617233" cy="1441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3103E3-AE49-9BA4-8AAF-FBA2A9F3D508}"/>
              </a:ext>
            </a:extLst>
          </p:cNvPr>
          <p:cNvSpPr txBox="1"/>
          <p:nvPr/>
        </p:nvSpPr>
        <p:spPr>
          <a:xfrm>
            <a:off x="161365" y="1013026"/>
            <a:ext cx="10413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понятия и термины</a:t>
            </a:r>
          </a:p>
        </p:txBody>
      </p:sp>
    </p:spTree>
    <p:extLst>
      <p:ext uri="{BB962C8B-B14F-4D97-AF65-F5344CB8AC3E}">
        <p14:creationId xmlns:p14="http://schemas.microsoft.com/office/powerpoint/2010/main" val="82669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B18A24-C972-462A-217D-A761F4AD1A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2428"/>
            <a:ext cx="10478876" cy="60565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A0D780-BE2E-634D-F524-A54C68E24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876" y="199017"/>
            <a:ext cx="1713124" cy="18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0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ECC89-F00B-06C5-AEA0-768F55E48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/>
              <a:t>Структура бюджетной системы Российской Федерации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BBD5A6-CE80-AB23-C26E-AE1CE7199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 </a:t>
            </a:r>
            <a:r>
              <a:rPr lang="ru-RU" dirty="0">
                <a:solidFill>
                  <a:schemeClr val="bg1"/>
                </a:solidFill>
              </a:rPr>
              <a:t>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BB41A6-EEAE-1520-CD0F-881EA5ED8116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Федеральный бюджет</a:t>
            </a:r>
          </a:p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Бюджеты государственных внебюджетных фондов:</a:t>
            </a:r>
          </a:p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Пенсионный фонд РФ;</a:t>
            </a:r>
          </a:p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Фонд социального страхования РФ;</a:t>
            </a:r>
          </a:p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Федеральный фонд обязательного медицинского страхования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B29599C-F4D4-F560-284A-938EAD9FE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II</a:t>
            </a:r>
            <a:r>
              <a:rPr lang="ru-RU" dirty="0">
                <a:solidFill>
                  <a:schemeClr val="bg1"/>
                </a:solidFill>
              </a:rPr>
              <a:t> уровень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974041F-A03A-FC53-E947-4E0EC18A512C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Бюджеты субъектов РФ</a:t>
            </a:r>
          </a:p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Бюджеты государственных внебюджетных фондов</a:t>
            </a:r>
          </a:p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Территориальные фонды обязательного медицинского страхования</a:t>
            </a:r>
          </a:p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6CFF4926-C633-6392-4D20-46B6447E0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III</a:t>
            </a:r>
            <a:r>
              <a:rPr lang="ru-RU" b="1" dirty="0">
                <a:solidFill>
                  <a:schemeClr val="bg1"/>
                </a:solidFill>
              </a:rPr>
              <a:t>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1857FF3-133D-1219-DCB7-8D62FFB4E1F5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Местные бюджеты</a:t>
            </a:r>
          </a:p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Бюджеты муниципальных районов;</a:t>
            </a:r>
          </a:p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Бюджеты городских округов;</a:t>
            </a:r>
          </a:p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Бюджеты поселений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22DB27-5FA3-CFEB-6EA6-435D5AEC0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4766" y="580914"/>
            <a:ext cx="1617233" cy="144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04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EF4C23-ADF9-1654-28AE-B5F5B6D87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Правовые основы формирования  бюджета Пудомягского сельского поселения 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C1D11C9-C9AE-C53E-BA25-55F2B184F410}"/>
              </a:ext>
            </a:extLst>
          </p:cNvPr>
          <p:cNvSpPr/>
          <p:nvPr/>
        </p:nvSpPr>
        <p:spPr>
          <a:xfrm>
            <a:off x="860611" y="2433486"/>
            <a:ext cx="2969111" cy="107307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Бюджетный кодекс РФ</a:t>
            </a: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Налоговый кодекс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B770B-FE5A-F958-D604-129A1289702E}"/>
              </a:ext>
            </a:extLst>
          </p:cNvPr>
          <p:cNvSpPr txBox="1"/>
          <p:nvPr/>
        </p:nvSpPr>
        <p:spPr>
          <a:xfrm>
            <a:off x="4098664" y="2970024"/>
            <a:ext cx="41632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ФЗ от 06.10.2003 №  131-ФЗ «Об общих принципах организации местного самоуправления в Российской Федерации»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215F165-0455-37FC-4ECC-A44934421B8E}"/>
              </a:ext>
            </a:extLst>
          </p:cNvPr>
          <p:cNvSpPr/>
          <p:nvPr/>
        </p:nvSpPr>
        <p:spPr>
          <a:xfrm>
            <a:off x="8175813" y="2970024"/>
            <a:ext cx="3840480" cy="138682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Положение о бюджетном процессе муниципального образования Кобринского сельского поселения Гатчинского муниципального района Ленинградской  области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E5DAC6C-2CE5-8913-B908-DD33D7758647}"/>
              </a:ext>
            </a:extLst>
          </p:cNvPr>
          <p:cNvSpPr/>
          <p:nvPr/>
        </p:nvSpPr>
        <p:spPr>
          <a:xfrm>
            <a:off x="3313354" y="5045336"/>
            <a:ext cx="5841403" cy="138682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Прочие правовые акты: Прогноз социально-экономического развития Пудомягского СП; Основные направления бюджетной и налоговой политики Пудомягского СП.  Муниципальные программы Пудомягского сельского поселения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F2BEC4-FFA6-2518-F52A-5FBDD177B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8876" y="412748"/>
            <a:ext cx="1713124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9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Тема Offic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10120</TotalTime>
  <Words>1345</Words>
  <Application>Microsoft Office PowerPoint</Application>
  <PresentationFormat>Широкоэкранный</PresentationFormat>
  <Paragraphs>160</Paragraphs>
  <Slides>27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Bahnschrift SemiCondensed</vt:lpstr>
      <vt:lpstr>Century Gothic</vt:lpstr>
      <vt:lpstr>Garamond</vt:lpstr>
      <vt:lpstr>Times New Roman</vt:lpstr>
      <vt:lpstr>Trebuchet MS</vt:lpstr>
      <vt:lpstr>Берлин</vt:lpstr>
      <vt:lpstr>БЮДЖЕТ НА 2024 год и плановый период 2025-2026годов  </vt:lpstr>
      <vt:lpstr>Уважаемые жители Пудомягского сельского поселения!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бюджетной системы Российской Федерации</vt:lpstr>
      <vt:lpstr>Правовые основы формирования  бюджета Пудомягского сельского поселения </vt:lpstr>
      <vt:lpstr>Бюджет Пудомягского сельского поселения 2024 год </vt:lpstr>
      <vt:lpstr>Основные характеристики бюджета Пудомягского сельского поселения</vt:lpstr>
      <vt:lpstr>ДОХОДЫ БЮДЖЕТА на 2024 год и плановый период 2025-2026 ГОДОВ</vt:lpstr>
      <vt:lpstr>Структура доходов 2024 год</vt:lpstr>
      <vt:lpstr>Структура налоговых доходов бюджета на 2024 год и плановый период 2025-2026 годов</vt:lpstr>
      <vt:lpstr>СТРУКТУРА НЕНАЛОГОВЫХ ДОХОДОВ БЮДЖЕТА</vt:lpstr>
      <vt:lpstr>СТРУКТУРА БЕЗВОЗМЕЗДНЫХ ПОСТУПЛЕНИЙ (ТЫС. РУБ.)</vt:lpstr>
      <vt:lpstr>Подход к формированию расходной части бюджета на 2024 год и плановый период 2025-2026 годов</vt:lpstr>
      <vt:lpstr>РАСХОДЫ БЮДЖЕТА на 2024 год и плановый период 2025-2026 Годов</vt:lpstr>
      <vt:lpstr>Общая структура расходов бюджета Пудомягское сельского поселения 2024 год</vt:lpstr>
      <vt:lpstr>Расходы бюджета</vt:lpstr>
      <vt:lpstr>Общая структура расходов бюджета Пудомягское сельского поселения 2024 год</vt:lpstr>
      <vt:lpstr>Муниципальная программа "Социально - экономическое  развитие  Пудомягского сельского поселения Гатчинского муниципального района  Ленинградской области </vt:lpstr>
      <vt:lpstr>Распределение бюджетных ассигнований на реализацию  муниципальной  программы  бюджета Пудомягского сельского поселения  на 2023 год</vt:lpstr>
      <vt:lpstr>Сведения об общественно-значимых объектах в 2023 году.</vt:lpstr>
      <vt:lpstr>Сведения об общественно-значимых объектах в 2023 году</vt:lpstr>
      <vt:lpstr>Сведения об общественно-значимых объектах в 2023 году</vt:lpstr>
      <vt:lpstr>Ремонт дворовой территории у МКД №6 ул. Ижорская пос. Лукаши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БЮДЖЕТА НА 2023-2025гг</dc:title>
  <dc:creator>Тайцы Администрация</dc:creator>
  <cp:lastModifiedBy>Тайцы Администрация</cp:lastModifiedBy>
  <cp:revision>119</cp:revision>
  <dcterms:created xsi:type="dcterms:W3CDTF">2022-11-07T13:18:36Z</dcterms:created>
  <dcterms:modified xsi:type="dcterms:W3CDTF">2024-01-24T13:34:29Z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