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546952464275285E-2"/>
          <c:y val="1.6014966919293975E-3"/>
          <c:w val="0.60419692330125396"/>
          <c:h val="0.841121429122827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</c:v>
                </c:pt>
              </c:strCache>
            </c:strRef>
          </c:tx>
          <c:explosion val="4"/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25485.18</c:v>
                </c:pt>
                <c:pt idx="1">
                  <c:v>34515.68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9F-4A86-9A66-AA695C2844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629082822981021"/>
          <c:y val="3.1792386697809455E-2"/>
          <c:w val="0.34353334305434047"/>
          <c:h val="0.452990398699660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0.61124</cdr:x>
      <cdr:y>0.38046</cdr:y>
    </cdr:from>
    <cdr:to>
      <cdr:x>0.6916</cdr:x>
      <cdr:y>0.72339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EE62C396-A855-40E9-B9EF-1A16E782F9C1}"/>
            </a:ext>
          </a:extLst>
        </cdr:cNvPr>
        <cdr:cNvCxnSpPr/>
      </cdr:nvCxnSpPr>
      <cdr:spPr>
        <a:xfrm xmlns:a="http://schemas.openxmlformats.org/drawingml/2006/main">
          <a:off x="5030300" y="2092792"/>
          <a:ext cx="661331" cy="188635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0.44369</cdr:x>
      <cdr:y>0.83897</cdr:y>
    </cdr:from>
    <cdr:to>
      <cdr:x>0.67406</cdr:x>
      <cdr:y>0.93241</cdr:y>
    </cdr:to>
    <cdr:sp macro="" textlink="">
      <cdr:nvSpPr>
        <cdr:cNvPr id="4" name="Поле 3"/>
        <cdr:cNvSpPr txBox="1"/>
      </cdr:nvSpPr>
      <cdr:spPr>
        <a:xfrm xmlns:a="http://schemas.openxmlformats.org/drawingml/2006/main">
          <a:off x="2476500" y="4019550"/>
          <a:ext cx="1285875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0.45499</cdr:x>
      <cdr:y>0.75283</cdr:y>
    </cdr:from>
    <cdr:to>
      <cdr:x>0.97583</cdr:x>
      <cdr:y>1</cdr:y>
    </cdr:to>
    <cdr:sp macro="" textlink="">
      <cdr:nvSpPr>
        <cdr:cNvPr id="6" name="Поле 5"/>
        <cdr:cNvSpPr txBox="1"/>
      </cdr:nvSpPr>
      <cdr:spPr>
        <a:xfrm xmlns:a="http://schemas.openxmlformats.org/drawingml/2006/main">
          <a:off x="3744416" y="4479673"/>
          <a:ext cx="4286280" cy="147077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>
              <a:solidFill>
                <a:srgbClr val="002060"/>
              </a:solidFill>
              <a:latin typeface="Times New Roman"/>
              <a:cs typeface="Times New Roman"/>
            </a:rPr>
            <a:t>Налоговые и неналоговые доходы:</a:t>
          </a:r>
        </a:p>
        <a:p xmlns:a="http://schemas.openxmlformats.org/drawingml/2006/main">
          <a:pPr algn="ctr" rtl="0">
            <a:defRPr sz="1000"/>
          </a:pPr>
          <a:endParaRPr lang="ru-RU" sz="800" b="1" i="0" u="none" strike="noStrike" baseline="0" dirty="0">
            <a:solidFill>
              <a:srgbClr val="002060"/>
            </a:solidFill>
            <a:latin typeface="Times New Roman"/>
            <a:cs typeface="Times New Roman"/>
          </a:endParaRPr>
        </a:p>
        <a:p xmlns:a="http://schemas.openxmlformats.org/drawingml/2006/main">
          <a:pPr algn="ctr" rtl="0">
            <a:defRPr sz="1000"/>
          </a:pPr>
          <a:r>
            <a:rPr lang="ru-RU" sz="2000" b="1" u="sng" dirty="0">
              <a:solidFill>
                <a:srgbClr val="002060"/>
              </a:solidFill>
              <a:latin typeface="Times New Roman"/>
              <a:cs typeface="Times New Roman"/>
            </a:rPr>
            <a:t>25,49 млн. рублей</a:t>
          </a:r>
          <a:r>
            <a:rPr lang="ru-RU" sz="2000" b="1" dirty="0">
              <a:solidFill>
                <a:srgbClr val="002060"/>
              </a:solidFill>
              <a:latin typeface="Times New Roman"/>
              <a:cs typeface="Times New Roman"/>
            </a:rPr>
            <a:t> </a:t>
          </a:r>
        </a:p>
        <a:p xmlns:a="http://schemas.openxmlformats.org/drawingml/2006/main">
          <a:pPr algn="ctr" rtl="0">
            <a:defRPr sz="1000"/>
          </a:pPr>
          <a:endParaRPr lang="ru-RU" sz="1600" i="0" u="none" strike="noStrike" baseline="0" dirty="0">
            <a:solidFill>
              <a:srgbClr val="002060"/>
            </a:solidFill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0.16853</cdr:x>
      <cdr:y>0.62721</cdr:y>
    </cdr:from>
    <cdr:to>
      <cdr:x>0.18229</cdr:x>
      <cdr:y>0.7441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:a16="http://schemas.microsoft.com/office/drawing/2014/main" id="{55E1E342-48E0-486D-8D66-410102665329}"/>
            </a:ext>
          </a:extLst>
        </cdr:cNvPr>
        <cdr:cNvCxnSpPr/>
      </cdr:nvCxnSpPr>
      <cdr:spPr>
        <a:xfrm xmlns:a="http://schemas.openxmlformats.org/drawingml/2006/main" rot="5400000">
          <a:off x="1122092" y="3714984"/>
          <a:ext cx="642944" cy="11320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0.75283</cdr:y>
    </cdr:from>
    <cdr:to>
      <cdr:x>0.44013</cdr:x>
      <cdr:y>1</cdr:y>
    </cdr:to>
    <cdr:sp macro="" textlink="">
      <cdr:nvSpPr>
        <cdr:cNvPr id="9" name="Поле 8"/>
        <cdr:cNvSpPr txBox="1"/>
      </cdr:nvSpPr>
      <cdr:spPr>
        <a:xfrm xmlns:a="http://schemas.openxmlformats.org/drawingml/2006/main">
          <a:off x="0" y="4141083"/>
          <a:ext cx="3622094" cy="135960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поступления:</a:t>
          </a:r>
        </a:p>
        <a:p xmlns:a="http://schemas.openxmlformats.org/drawingml/2006/main">
          <a:pPr algn="ctr" rtl="0">
            <a:defRPr sz="1000"/>
          </a:pPr>
          <a:endParaRPr lang="ru-RU" sz="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 rtl="0">
            <a:defRPr sz="1000"/>
          </a:pPr>
          <a:r>
            <a:rPr lang="ru-RU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34,52 млн. рублей</a:t>
          </a:r>
        </a:p>
        <a:p xmlns:a="http://schemas.openxmlformats.org/drawingml/2006/main">
          <a:pPr algn="ctr" rtl="0">
            <a:defRPr sz="1000"/>
          </a:pPr>
          <a:endParaRPr lang="ru-RU" sz="1600" b="0" i="0" u="none" strike="noStrike" baseline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F2989B0-238F-41B0-B7A0-B8D971B0EFAA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9B0-238F-41B0-B7A0-B8D971B0EFAA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9B0-238F-41B0-B7A0-B8D971B0EFAA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2989B0-238F-41B0-B7A0-B8D971B0EFAA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F2989B0-238F-41B0-B7A0-B8D971B0EFAA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9B0-238F-41B0-B7A0-B8D971B0EFAA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9B0-238F-41B0-B7A0-B8D971B0EFAA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2989B0-238F-41B0-B7A0-B8D971B0EFAA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9B0-238F-41B0-B7A0-B8D971B0EFAA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2989B0-238F-41B0-B7A0-B8D971B0EFAA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2989B0-238F-41B0-B7A0-B8D971B0EFAA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2989B0-238F-41B0-B7A0-B8D971B0EFAA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52923B2-28CF-4762-BAB8-26757CBC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dirty="0"/>
              <a:t>ИТОГИ ИСПОЛНЕНИЯ БЮДЖЕТА ПУДОМЯГСКОГО СЕЛЬСКОГО ПОСЕЛЕНИЯ ЗА 2020 ГОД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EC02CFE-1D2A-4A5C-854F-DAB924A06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6671"/>
            <a:ext cx="1008112" cy="109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989034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Основные параметры бюджета Пудомягского сельского поселения за 2020 год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73729597"/>
              </p:ext>
            </p:extLst>
          </p:nvPr>
        </p:nvGraphicFramePr>
        <p:xfrm>
          <a:off x="214282" y="1600200"/>
          <a:ext cx="8429685" cy="4400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6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1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9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9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21121">
                <a:tc>
                  <a:txBody>
                    <a:bodyPr/>
                    <a:lstStyle/>
                    <a:p>
                      <a:r>
                        <a:rPr lang="ru-RU" sz="1400" dirty="0"/>
                        <a:t>Наименование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Факт 2019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Уточненный план 2020 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Исполнено за 2020 год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% исполнения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Отношение 2020 г к  2019</a:t>
                      </a:r>
                    </a:p>
                  </a:txBody>
                  <a:tcPr marL="82973" marR="8297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8915">
                <a:tc>
                  <a:txBody>
                    <a:bodyPr/>
                    <a:lstStyle/>
                    <a:p>
                      <a:r>
                        <a:rPr lang="ru-RU" sz="1600" dirty="0"/>
                        <a:t>Доходы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54 098,31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57 405,84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60 000,86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104,52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+5 902,55</a:t>
                      </a:r>
                    </a:p>
                  </a:txBody>
                  <a:tcPr marL="82973" marR="8297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8987">
                <a:tc>
                  <a:txBody>
                    <a:bodyPr/>
                    <a:lstStyle/>
                    <a:p>
                      <a:r>
                        <a:rPr lang="ru-RU" sz="1600" dirty="0"/>
                        <a:t>Расходы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52 705,17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68 499,65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65 925,24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96,24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+13 220,07</a:t>
                      </a:r>
                    </a:p>
                    <a:p>
                      <a:endParaRPr lang="ru-RU" dirty="0"/>
                    </a:p>
                  </a:txBody>
                  <a:tcPr marL="82973" marR="8297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1545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1600" dirty="0"/>
                        <a:t>Дефицит(-),          </a:t>
                      </a:r>
                    </a:p>
                    <a:p>
                      <a:pPr marL="0" indent="0" algn="just"/>
                      <a:r>
                        <a:rPr lang="ru-RU" sz="1600" dirty="0" err="1"/>
                        <a:t>профицит</a:t>
                      </a:r>
                      <a:r>
                        <a:rPr lang="ru-RU" sz="1600" dirty="0"/>
                        <a:t> (+)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+1 393,14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-11 093,81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-5 924,38</a:t>
                      </a: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973" marR="8297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15272" y="1285860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/>
              <a:t>Тыс.руб</a:t>
            </a:r>
            <a:endParaRPr lang="ru-RU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D96C1FC-3FCE-44AF-81F1-121A41BB7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126" y="284226"/>
            <a:ext cx="735841" cy="819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87398" cy="500066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alt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ДОХОДОВ БЮДЖЕТА В 2020 ГОДУ</a:t>
            </a:r>
            <a:b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altLang="ru-RU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523948"/>
              </p:ext>
            </p:extLst>
          </p:nvPr>
        </p:nvGraphicFramePr>
        <p:xfrm>
          <a:off x="827584" y="764704"/>
          <a:ext cx="7776864" cy="5950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9282080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</TotalTime>
  <Words>96</Words>
  <Application>Microsoft Office PowerPoint</Application>
  <PresentationFormat>Экран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Century Schoolbook</vt:lpstr>
      <vt:lpstr>Times New Roman</vt:lpstr>
      <vt:lpstr>Wingdings</vt:lpstr>
      <vt:lpstr>Wingdings 2</vt:lpstr>
      <vt:lpstr>Эркер</vt:lpstr>
      <vt:lpstr>ИТОГИ ИСПОЛНЕНИЯ БЮДЖЕТА ПУДОМЯГСКОГО СЕЛЬСКОГО ПОСЕЛЕНИЯ ЗА 2020 ГОД</vt:lpstr>
      <vt:lpstr>Основные параметры бюджета Пудомягского сельского поселения за 2020 год</vt:lpstr>
      <vt:lpstr>Исполнение ДОХОДОВ БЮДЖЕТА В 2020 ГОДУ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ИСПОЛНЕНИЯ БЮДЖЕТА КОБРИНСКОГО СЕЛЬСКОГО ПОСЕЛЕНИЯ ЗА 2020 ГОД</dc:title>
  <dc:creator>79823810666</dc:creator>
  <cp:lastModifiedBy>Тайцы Администрация</cp:lastModifiedBy>
  <cp:revision>12</cp:revision>
  <dcterms:created xsi:type="dcterms:W3CDTF">2021-03-04T06:48:53Z</dcterms:created>
  <dcterms:modified xsi:type="dcterms:W3CDTF">2021-03-11T12:43:44Z</dcterms:modified>
</cp:coreProperties>
</file>